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90" r:id="rId3"/>
    <p:sldId id="26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75" r:id="rId14"/>
    <p:sldId id="287" r:id="rId15"/>
    <p:sldId id="288" r:id="rId16"/>
    <p:sldId id="289" r:id="rId1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022594BF-7B0E-4C32-8A87-7C66DB3AF6DA}">
          <p14:sldIdLst>
            <p14:sldId id="266"/>
            <p14:sldId id="290"/>
          </p14:sldIdLst>
        </p14:section>
        <p14:section name="Razdelek brez naslova" id="{3BFB9F56-6C2B-4D8F-B5CE-3D98C2AF6D7A}">
          <p14:sldIdLst>
            <p14:sldId id="267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6"/>
            <p14:sldId id="275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CE164F-9FD7-4D64-92AD-2DEC149846C2}" type="datetime1">
              <a:rPr lang="sl-SI" smtClean="0"/>
              <a:t>4.5.2020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68B9DB-F8AF-4100-91DB-13D21E539E40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509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20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62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kupina 103" descr="Skupina več rož na dnu diapozitiva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Prostoročno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" name="Vrstic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Prostoročno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grpSp>
          <p:nvGrpSpPr>
            <p:cNvPr id="11" name="Skupina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Prostoročno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  <p:sp>
            <p:nvSpPr>
              <p:cNvPr id="13" name="Prostoročno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sp>
          <p:nvSpPr>
            <p:cNvPr id="14" name="Prostoročno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sp>
          <p:nvSpPr>
            <p:cNvPr id="15" name="Prostoročno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grpSp>
          <p:nvGrpSpPr>
            <p:cNvPr id="20" name="Skupina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Prostoročno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22" name="Prostoročno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sp>
          <p:nvSpPr>
            <p:cNvPr id="23" name="Prostoročno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Prostoročno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8" name="Prostoročno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9" name="Prostoročno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0" name="Prostoročno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Vrstic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8" name="Elipsa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39" name="Elipsa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40" name="Elipsa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41" name="Skupina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Prostoročno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3" name="Prostoročno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4" name="Prostoročno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5" name="Prostoročno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46" name="Prostoročno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</p:grpSp>
        <p:sp>
          <p:nvSpPr>
            <p:cNvPr id="47" name="Prostoročno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Elipsa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53" name="Prostoročno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Vrstic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grpSp>
          <p:nvGrpSpPr>
            <p:cNvPr id="56" name="Skupina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Prostoročno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  <p:sp>
            <p:nvSpPr>
              <p:cNvPr id="58" name="Prostoročno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sp>
          <p:nvSpPr>
            <p:cNvPr id="59" name="Prostoročno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sp>
          <p:nvSpPr>
            <p:cNvPr id="60" name="Prostoročno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1" name="Prostoročno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2" name="Prostoročno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3" name="Prostoročno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4" name="Prostoročno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grpSp>
          <p:nvGrpSpPr>
            <p:cNvPr id="65" name="Skupina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Prostoročno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7" name="Prostoročno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sp>
          <p:nvSpPr>
            <p:cNvPr id="68" name="Prostoročno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69" name="Prostoročno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0" name="Prostoročno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1" name="Prostoročno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2" name="Prostoročno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3" name="Prostoročno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4" name="Prostoročno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5" name="Prostoročno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6" name="Vrstic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7" name="Prostoročno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8" name="Prostoročno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79" name="Prostoročno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0" name="Prostoročno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1" name="Prostoročno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2" name="Prostoročno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3" name="Elipsa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84" name="Elipsa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85" name="Elipsa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86" name="Skupina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Prostoročno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88" name="Prostoročno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89" name="Prostoročno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90" name="Prostoročno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91" name="Prostoročno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</p:grpSp>
        <p:sp>
          <p:nvSpPr>
            <p:cNvPr id="92" name="Prostoročno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3" name="Prostoročno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4" name="Prostoročno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5" name="Prostoročno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6" name="Prostoročno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97" name="Elipsa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98" name="Skupina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Prostoročno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100" name="Prostoročno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101" name="Prostoročno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102" name="Prostoročno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  <p:sp>
            <p:nvSpPr>
              <p:cNvPr id="103" name="Prostoročno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548CA-259B-4217-A8E3-D1EEC71A43C8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F519B-06DE-46DE-B25B-0F86307F69CF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5909E5-0FB2-45CF-B52F-9E74123332F2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kupina 83" descr="Skupina rož na levi strani diapozitiva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Prostoročno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8" name="Elipsa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grpSp>
          <p:nvGrpSpPr>
            <p:cNvPr id="9" name="Skupina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Prostoročno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11" name="Prostoročno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sp>
          <p:nvSpPr>
            <p:cNvPr id="12" name="Prostoročno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Elipsa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sp>
          <p:nvSpPr>
            <p:cNvPr id="20" name="Prostoročno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21" name="Prostoročno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23" name="Skupina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Prostoročno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25" name="Vrstic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26" name="Prostoročno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27" name="Prostoročno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28" name="Prostoročno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29" name="Elipsa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l-SI" noProof="0" dirty="0"/>
              </a:p>
            </p:txBody>
          </p:sp>
        </p:grpSp>
        <p:sp>
          <p:nvSpPr>
            <p:cNvPr id="30" name="Prostoročno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1" name="Prostoročno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32" name="Prostoročno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33" name="Skupina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Prostoročno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5" name="Prostoročno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6" name="Prostoročno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7" name="Prostoročno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8" name="Prostoročno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</p:grpSp>
      </p:grpSp>
      <p:grpSp>
        <p:nvGrpSpPr>
          <p:cNvPr id="83" name="Skupina 82" descr="Skupina rož na desni strani diapozitiva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Prostoročno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sp>
          <p:nvSpPr>
            <p:cNvPr id="43" name="Prostoročno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Vrstic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sl-SI" noProof="0" dirty="0"/>
            </a:p>
          </p:txBody>
        </p:sp>
        <p:sp>
          <p:nvSpPr>
            <p:cNvPr id="46" name="Prostoročno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0" name="Prostoročno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1" name="Prostoročno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2" name="Vrstic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3" name="Prostoročno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4" name="Prostoročno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5" name="Prostoročno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6" name="Prostoročno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7" name="Prostoročno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58" name="Prostoročno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grpSp>
          <p:nvGrpSpPr>
            <p:cNvPr id="59" name="Skupina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Prostoročno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6" name="Prostoročno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7" name="Prostoročno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grpSp>
          <p:nvGrpSpPr>
            <p:cNvPr id="60" name="Skupina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Prostoročno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2" name="Prostoročno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3" name="Prostoročno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4" name="Elipsa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l-SI" noProof="0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95E4A-41E8-442E-8D2F-8FE1EF5C0588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7153C-6758-4DB7-99CE-8C18B3CD7917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7F9C56-B7EF-45B5-8127-52C517CFCF7C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39AD3-4496-45BA-8520-1B76799F23CE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o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Vrstic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1D615B-ADEF-4ABE-8DB2-08DA010FE080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o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Vrstic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Prostoro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2B4716-5DC7-46E4-BBA4-85B4407FFE57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kupina 62" descr="Ena roža na desni strani diapozitiva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Prostoročno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9" name="Vrstic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0" name="Prostoročno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1" name="Prostoročno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2" name="Prostoročno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3" name="Prostoročno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6" name="Prostoročno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7" name="Prostoročno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8" name="Prostoročno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</p:grpSp>
      <p:grpSp>
        <p:nvGrpSpPr>
          <p:cNvPr id="62" name="Skupina 61" descr="Skupina rož na levi strani diapozitiva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Prostoročno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0" name="Vrstic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1" name="Prostoročno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2" name="Prostoročno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3" name="Prostoročno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4" name="Prostoročno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5" name="Prostoročno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6" name="Prostoročno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7" name="Vrstic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8" name="Prostoročno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19" name="Prostoročno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0" name="Prostoročno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1" name="Prostoročno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2" name="Prostoročno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3" name="Prostoročno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4" name="Prostoročno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5" name="Prostoročno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6" name="Vrstic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27" name="Prostoročno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grpSp>
          <p:nvGrpSpPr>
            <p:cNvPr id="28" name="Skupina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Prostoročno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30" name="Prostoročno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</p:grpSp>
        <p:sp>
          <p:nvSpPr>
            <p:cNvPr id="31" name="Elipsa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2" name="Prostoročno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3" name="Prostoročno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4" name="Prostoročno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5" name="Prostoročno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6" name="Prostoročno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37" name="Prostoročno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4" name="Elipsa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sp>
          <p:nvSpPr>
            <p:cNvPr id="45" name="Prostoročno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/>
            </a:p>
          </p:txBody>
        </p:sp>
        <p:grpSp>
          <p:nvGrpSpPr>
            <p:cNvPr id="49" name="Skupina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Prostoročno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1" name="Vrstic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2" name="Prostoročno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3" name="Prostoročno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4" name="Prostoročno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5" name="Elipsa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l-SI" noProof="0" dirty="0"/>
              </a:p>
            </p:txBody>
          </p:sp>
        </p:grpSp>
        <p:grpSp>
          <p:nvGrpSpPr>
            <p:cNvPr id="56" name="Skupina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Prostoročno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8" name="Prostoročno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59" name="Prostoročno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0" name="Prostoročno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noProof="0" dirty="0"/>
              </a:p>
            </p:txBody>
          </p:sp>
          <p:sp>
            <p:nvSpPr>
              <p:cNvPr id="61" name="Prostoročno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sl-SI" noProof="0" dirty="0"/>
              </a:p>
            </p:txBody>
          </p:sp>
        </p:grp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037DF8B-0C73-47F5-920A-804D46E02529}" type="datetime1">
              <a:rPr lang="sl-SI" noProof="0" smtClean="0"/>
              <a:t>4.5.2020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ojca.klobucar@os-smihel.s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1CTWk7pQXG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3686278?fbclid=IwAR3Q2GTIC7rInwYnn-xbN1lBRAvIZ49JU3ON-kYAnkDFT3rOuoEF6dDD0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astocaknjiga.si/?p=vseslovenski-projekt-rastoce-knjig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MNI6kr0gU" TargetMode="External"/><Relationship Id="rId2" Type="http://schemas.openxmlformats.org/officeDocument/2006/relationships/hyperlink" Target="https://www.youtube.com/watch?v=vA_CJIi3-0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OTt0eLq8M9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ojca.klobucar@os-smihel.si" TargetMode="External"/><Relationship Id="rId7" Type="http://schemas.microsoft.com/office/2007/relationships/hdphoto" Target="../media/hdphoto2.wdp"/><Relationship Id="rId2" Type="http://schemas.openxmlformats.org/officeDocument/2006/relationships/hyperlink" Target="http://rastocaknjiga.si/dokumenti/pismo_deklice_z_rastoco_knjigo_koronavirus_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google.si/url?sa=i&amp;url=https://www.shutterstock.com/search/birds%2Bwith%2Ba%2Bletter&amp;psig=AOvVaw14ZNUhMrLvYcttRQ32r10d&amp;ust=1588576734273000&amp;source=images&amp;cd=vfe&amp;ved=0CAIQjRxqFwoTCKje3fqTl-kCFQAAAAAdAAAAABAD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KBp6PeEmc" TargetMode="External"/><Relationship Id="rId2" Type="http://schemas.openxmlformats.org/officeDocument/2006/relationships/hyperlink" Target="https://www.youtube.com/results?search_query=poj+mi+pesem+o+prijateljstvu+besedi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l-SI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KULTURNI DAN</a:t>
            </a:r>
            <a:br>
              <a:rPr lang="sl-SI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sl-SI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sl-SI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sl-SI" sz="4400" b="1" dirty="0" smtClean="0">
                <a:solidFill>
                  <a:schemeClr val="accent5">
                    <a:lumMod val="75000"/>
                  </a:schemeClr>
                </a:solidFill>
              </a:rPr>
              <a:t>OD  KNJIGE DO FILMA</a:t>
            </a:r>
            <a:r>
              <a:rPr lang="sl-SI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 RAZRED</a:t>
            </a:r>
            <a:r>
              <a:rPr lang="sl-SI" sz="3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3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540409"/>
          </a:xfrm>
        </p:spPr>
        <p:txBody>
          <a:bodyPr rtlCol="0">
            <a:normAutofit/>
          </a:bodyPr>
          <a:lstStyle/>
          <a:p>
            <a:r>
              <a:rPr lang="sl-SI" b="1" dirty="0">
                <a:effectLst/>
              </a:rPr>
              <a:t>Zaključek Rastoče knjige in šolskega projekta Korakamo k modrosti z aktivnostjo</a:t>
            </a:r>
            <a:endParaRPr lang="sl-SI" dirty="0">
              <a:effectLst/>
            </a:endParaRPr>
          </a:p>
          <a:p>
            <a:r>
              <a:rPr lang="sl-SI" sz="1300" b="1" dirty="0" smtClean="0">
                <a:effectLst/>
              </a:rPr>
              <a:t>MAJ 2020</a:t>
            </a:r>
            <a:r>
              <a:rPr lang="sl-SI" sz="1300" b="1" dirty="0">
                <a:effectLst/>
              </a:rPr>
              <a:t> </a:t>
            </a:r>
            <a:endParaRPr lang="sl-SI" sz="1300" b="1" dirty="0" smtClean="0">
              <a:effectLst/>
            </a:endParaRPr>
          </a:p>
          <a:p>
            <a:r>
              <a:rPr lang="sl-SI" sz="1300" b="1" dirty="0" smtClean="0">
                <a:effectLst/>
              </a:rPr>
              <a:t>Pripravila: M. Klobučar</a:t>
            </a:r>
            <a:endParaRPr lang="sl-SI" sz="1300" dirty="0">
              <a:effectLst/>
            </a:endParaRPr>
          </a:p>
          <a:p>
            <a:pPr rtl="0"/>
            <a:endParaRPr lang="sl-SI" dirty="0" smtClean="0"/>
          </a:p>
        </p:txBody>
      </p:sp>
      <p:pic>
        <p:nvPicPr>
          <p:cNvPr id="4" name="Slika 3" descr="C:\Users\MAMI\AppData\Local\Microsoft\Windows\INetCache\Content.Outlook\36OM0Y8V\Manjša deklica 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71" y="566058"/>
            <a:ext cx="3344092" cy="653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749341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KORAKAMO K MODROSTI Z AKTIVNOSTJO</a:t>
            </a:r>
            <a:endParaRPr lang="sl-SI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463040"/>
            <a:ext cx="9144000" cy="539495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l-SI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 letošnjem šolskem letu bomo izdelali spominsko </a:t>
            </a:r>
            <a:r>
              <a:rPr lang="sl-SI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knjigo. </a:t>
            </a:r>
            <a:endParaRPr lang="sl-SI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sl-SI" dirty="0" smtClean="0"/>
              <a:t>Tvoja naloga je, da narediš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SVOJ LIST </a:t>
            </a:r>
            <a:r>
              <a:rPr lang="sl-SI" dirty="0" smtClean="0"/>
              <a:t>zanjo, ki bo poudaril tvoj novi korak k modrosti v času pandemije.</a:t>
            </a:r>
          </a:p>
          <a:p>
            <a:pPr marL="45720" indent="0">
              <a:buNone/>
            </a:pPr>
            <a:r>
              <a:rPr lang="sl-SI" sz="1700" dirty="0" smtClean="0">
                <a:solidFill>
                  <a:schemeClr val="accent1">
                    <a:lumMod val="75000"/>
                  </a:schemeClr>
                </a:solidFill>
              </a:rPr>
              <a:t>Zadnjih </a:t>
            </a:r>
            <a:r>
              <a:rPr lang="sl-SI" sz="1700" dirty="0">
                <a:solidFill>
                  <a:schemeClr val="accent1">
                    <a:lumMod val="75000"/>
                  </a:schemeClr>
                </a:solidFill>
              </a:rPr>
              <a:t>nekaj tednov nas je postavilo v položaj, ko smo k modrosti korakali na drugačen </a:t>
            </a:r>
            <a:r>
              <a:rPr lang="sl-SI" sz="1700" dirty="0" smtClean="0">
                <a:solidFill>
                  <a:schemeClr val="accent1">
                    <a:lumMod val="75000"/>
                  </a:schemeClr>
                </a:solidFill>
              </a:rPr>
              <a:t>način. Ne </a:t>
            </a:r>
            <a:r>
              <a:rPr lang="sl-SI" sz="1700" dirty="0">
                <a:solidFill>
                  <a:schemeClr val="accent1">
                    <a:lumMod val="75000"/>
                  </a:schemeClr>
                </a:solidFill>
              </a:rPr>
              <a:t>le k znanju, zagotovo smo se v tem času veliko naučili o sebi, svojih vrednotah, družini, odgovornosti, delovnih navadah in še o čem. </a:t>
            </a:r>
            <a:endParaRPr lang="sl-SI" dirty="0" smtClean="0"/>
          </a:p>
          <a:p>
            <a:pPr marL="45720" indent="0">
              <a:buNone/>
            </a:pPr>
            <a:r>
              <a:rPr lang="sl-SI" b="1" dirty="0" smtClean="0"/>
              <a:t>LIST  je lahko: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b="1" dirty="0" smtClean="0"/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pesem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strip, 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risba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z besedilom, 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spis,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posnetek …</a:t>
            </a:r>
          </a:p>
          <a:p>
            <a:pPr marL="45720" indent="0">
              <a:buNone/>
            </a:pPr>
            <a:r>
              <a:rPr lang="sl-SI" b="1" dirty="0" smtClean="0"/>
              <a:t>V vsakem </a:t>
            </a:r>
            <a:r>
              <a:rPr lang="sl-SI" b="1" dirty="0"/>
              <a:t>primeru naj odraža tvojo ustvarjalnost, aktivnost, modrost. </a:t>
            </a:r>
            <a:endParaRPr lang="sl-SI" b="1" dirty="0" smtClean="0"/>
          </a:p>
          <a:p>
            <a:pPr marL="4572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Fotografijo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pošlji na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e-pošto: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mojca.klobucar@os-smihel.si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torka.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39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886629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ODMOR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767840"/>
            <a:ext cx="9144000" cy="421494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l-SI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 ogledom gledališke predstave se malo razgibaj, pripravi pijačo in prigrizek ter se udobno namesti.</a:t>
            </a:r>
          </a:p>
          <a:p>
            <a:pPr marL="45720" indent="0" algn="ctr">
              <a:buNone/>
            </a:pPr>
            <a:endParaRPr lang="sl-SI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Ustvari si gledališko vzdušje v udobju </a:t>
            </a:r>
          </a:p>
          <a:p>
            <a:pPr marL="45720" indent="0" algn="ctr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vojega doma. </a:t>
            </a:r>
          </a:p>
          <a:p>
            <a:pPr marL="45720" indent="0" algn="ctr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Lahko povabiš tudi svojo družino in zanje pripraviš posebne vstopnice.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0894" y="547723"/>
            <a:ext cx="9144000" cy="1143000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Gledališka predstava KIT NA PLAŽI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24297" y="2109317"/>
            <a:ext cx="9144000" cy="4114800"/>
          </a:xfrm>
        </p:spPr>
        <p:txBody>
          <a:bodyPr/>
          <a:lstStyle/>
          <a:p>
            <a:pPr marL="45720" indent="0">
              <a:buNone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Pred ogledom predstave si poglej spodnji posnetek, v katerem je avtor knjige predstavil zgodbo.</a:t>
            </a:r>
          </a:p>
          <a:p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Če te je vsebina pritegnila, si knjigo lahko sposodiš v knjižnici.</a:t>
            </a:r>
            <a:endParaRPr lang="sl-SI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49802" y="2715831"/>
            <a:ext cx="571640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https://www.youtube.com/watch?v=1CTWk7pQXGA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Slika 7" descr="kit_na_plazi_knj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92" y="3832304"/>
            <a:ext cx="157797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88043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l-SI" dirty="0" smtClean="0"/>
              <a:t>Ogled gledališke predstave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005251"/>
          </a:xfrm>
        </p:spPr>
      </p:sp>
      <p:sp>
        <p:nvSpPr>
          <p:cNvPr id="5" name="Označba mesta za besedilo 4"/>
          <p:cNvSpPr>
            <a:spLocks noGrp="1"/>
          </p:cNvSpPr>
          <p:nvPr>
            <p:ph type="body" sz="half" idx="2"/>
          </p:nvPr>
        </p:nvSpPr>
        <p:spPr>
          <a:xfrm>
            <a:off x="7821168" y="2873829"/>
            <a:ext cx="3200400" cy="1924594"/>
          </a:xfrm>
        </p:spPr>
        <p:txBody>
          <a:bodyPr rtlCol="0">
            <a:normAutofit/>
          </a:bodyPr>
          <a:lstStyle/>
          <a:p>
            <a:r>
              <a:rPr lang="sl-SI" u="sng" dirty="0" smtClean="0">
                <a:hlinkClick r:id="rId3"/>
              </a:rPr>
              <a:t>https</a:t>
            </a:r>
            <a:r>
              <a:rPr lang="sl-SI" u="sng" dirty="0">
                <a:hlinkClick r:id="rId3"/>
              </a:rPr>
              <a:t>://vimeo.com/293686278?fbclid=IwAR3Q2GTIC7rInwYnn-xbN1lBRAvIZ49JU3ON-kYAnkDFT3rOuoEF6dDD0b0</a:t>
            </a:r>
            <a:endParaRPr lang="sl-SI" dirty="0"/>
          </a:p>
          <a:p>
            <a:r>
              <a:rPr lang="sl-SI" b="1" dirty="0"/>
              <a:t> </a:t>
            </a:r>
            <a:endParaRPr lang="sl-SI" dirty="0"/>
          </a:p>
          <a:p>
            <a:pPr rtl="0"/>
            <a:r>
              <a:rPr lang="sl-SI" b="1" dirty="0" smtClean="0"/>
              <a:t>KLIKNI NA POVEZAVO</a:t>
            </a:r>
            <a:endParaRPr lang="sl-SI" b="1" dirty="0"/>
          </a:p>
        </p:txBody>
      </p:sp>
      <p:pic>
        <p:nvPicPr>
          <p:cNvPr id="6" name="Slika 5" descr="C:\Users\Prenosnik4\Desktop\kit na plaži od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23" y="1644451"/>
            <a:ext cx="5434149" cy="34929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DEJAVNOSTI</a:t>
            </a:r>
            <a:endParaRPr lang="sl-S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3315611"/>
          </a:xfrm>
        </p:spPr>
        <p:txBody>
          <a:bodyPr/>
          <a:lstStyle/>
          <a:p>
            <a:pPr marL="4572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Po ogledu v zvezek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napiši naslov OGLED GLEDALIŠKE PREDSTAVE KIT NA PLAŽI.</a:t>
            </a:r>
          </a:p>
          <a:p>
            <a:pPr marL="45720" indent="0">
              <a:buNone/>
            </a:pPr>
            <a:r>
              <a:rPr lang="sl-SI" b="1" dirty="0" smtClean="0"/>
              <a:t>Pod naslovom zapiši:</a:t>
            </a:r>
            <a:endParaRPr lang="sl-SI" dirty="0"/>
          </a:p>
          <a:p>
            <a:pPr lvl="0"/>
            <a:r>
              <a:rPr lang="sl-SI" dirty="0"/>
              <a:t>ime </a:t>
            </a:r>
            <a:r>
              <a:rPr lang="sl-SI" dirty="0" smtClean="0"/>
              <a:t>gledališča </a:t>
            </a:r>
            <a:r>
              <a:rPr lang="sl-SI" dirty="0"/>
              <a:t>in posamezne ustvarjalce,</a:t>
            </a:r>
          </a:p>
          <a:p>
            <a:pPr lvl="0"/>
            <a:r>
              <a:rPr lang="sl-SI" dirty="0"/>
              <a:t>svoje mnenje o predstavi (zgodba, igra igralcev, scena, kostumi, glasba in ostalo …),</a:t>
            </a:r>
          </a:p>
          <a:p>
            <a:pPr lvl="0"/>
            <a:r>
              <a:rPr lang="sl-SI" dirty="0"/>
              <a:t>razliko med gledanjem gledališke predstave v gledališču ali na posnetku.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07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USTVARJANJE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708653"/>
            <a:ext cx="9144000" cy="430697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Predlogi: </a:t>
            </a:r>
          </a:p>
          <a:p>
            <a:pPr lvl="0"/>
            <a:r>
              <a:rPr lang="sl-SI" dirty="0"/>
              <a:t>N</a:t>
            </a:r>
            <a:r>
              <a:rPr lang="sl-SI" dirty="0" smtClean="0"/>
              <a:t>aslikaj </a:t>
            </a:r>
            <a:r>
              <a:rPr lang="sl-SI" dirty="0"/>
              <a:t>motiv Kit na plaži z upoštevanjem </a:t>
            </a:r>
            <a:r>
              <a:rPr lang="sl-SI" dirty="0" smtClean="0"/>
              <a:t>zgodbe.</a:t>
            </a:r>
            <a:endParaRPr lang="sl-SI" dirty="0"/>
          </a:p>
          <a:p>
            <a:pPr lvl="0"/>
            <a:r>
              <a:rPr lang="sl-SI" dirty="0" smtClean="0"/>
              <a:t>Ustvari </a:t>
            </a:r>
            <a:r>
              <a:rPr lang="sl-SI" dirty="0"/>
              <a:t>pesem na znano melodijo ali ustvari svojo, ki bo spodbujala ljudi k sprejemanju </a:t>
            </a:r>
            <a:r>
              <a:rPr lang="sl-SI" dirty="0" smtClean="0"/>
              <a:t>drugačnih.</a:t>
            </a:r>
            <a:endParaRPr lang="sl-SI" dirty="0"/>
          </a:p>
          <a:p>
            <a:pPr lvl="0"/>
            <a:r>
              <a:rPr lang="sl-SI" dirty="0"/>
              <a:t>N</a:t>
            </a:r>
            <a:r>
              <a:rPr lang="sl-SI" dirty="0" smtClean="0"/>
              <a:t>aredi </a:t>
            </a:r>
            <a:r>
              <a:rPr lang="sl-SI" dirty="0"/>
              <a:t>plakat (risalni list), ki bo pozival ljudi k zavedanju, da med nami živijo  tudi </a:t>
            </a:r>
            <a:r>
              <a:rPr lang="sl-SI" dirty="0" smtClean="0"/>
              <a:t>drugačni.</a:t>
            </a:r>
            <a:endParaRPr lang="sl-SI" dirty="0"/>
          </a:p>
          <a:p>
            <a:pPr lvl="0"/>
            <a:r>
              <a:rPr lang="sl-SI" dirty="0"/>
              <a:t>P</a:t>
            </a:r>
            <a:r>
              <a:rPr lang="sl-SI" dirty="0" smtClean="0"/>
              <a:t>osnemi filmček z </a:t>
            </a:r>
            <a:r>
              <a:rPr lang="sl-SI" dirty="0"/>
              <a:t>glavnim sporočilom zgodbe</a:t>
            </a:r>
            <a:r>
              <a:rPr lang="sl-SI" dirty="0" smtClean="0"/>
              <a:t>.</a:t>
            </a:r>
          </a:p>
          <a:p>
            <a:pPr marL="45720" lvl="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Izberi enega izmed predlogov </a:t>
            </a:r>
            <a:r>
              <a:rPr lang="sl-SI" dirty="0" smtClean="0"/>
              <a:t>in ga skupaj z </a:t>
            </a:r>
            <a:r>
              <a:rPr lang="sl-SI" dirty="0"/>
              <a:t>mnenjem o kulturnem dnevu </a:t>
            </a:r>
            <a:r>
              <a:rPr lang="sl-SI" dirty="0" smtClean="0"/>
              <a:t>pošlji na naslov: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mojca.klobucar@os-smihel.si.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10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161693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PRIŠLI SMO DO KONCA DANAŠNJEGA KULTURNEGA DNE.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Upamo, da so bile vsebine zanimive in da ste uživali v ustvarjalnem duhu.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52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POMEMBNO OBVESTILO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924593"/>
            <a:ext cx="9144000" cy="16023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sl-SI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Za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optimalno delovanje povezav izberi 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na vrhu zaslona diaprojekcijo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OD ZAČETKA, tako boš lahko s klikom neposredno dostopal do spletišča.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42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810301"/>
          </a:xfrm>
        </p:spPr>
        <p:txBody>
          <a:bodyPr rtlCol="0"/>
          <a:lstStyle/>
          <a:p>
            <a:pPr algn="ctr" rtl="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DRAGI OSMOŠOLCI!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4578354"/>
          </a:xfrm>
        </p:spPr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sl-SI" dirty="0" smtClean="0"/>
              <a:t>Danes je dan za kulturo, zato dobrodošli na zadnjem kulturnem dnevu v letošnjem šolskem letu.</a:t>
            </a:r>
          </a:p>
          <a:p>
            <a:pPr marL="45720" indent="0">
              <a:buNone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TEME: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Vseslovenski projekt RASTOČA KNJIGA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Šolski projekt IZ KORENIN NAM RASTEJO KRILA – Korakamo k modrosti z aktivnostjo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Predstava KIT NA PLAŽI</a:t>
            </a:r>
          </a:p>
          <a:p>
            <a:pPr marL="45720" indent="0" algn="ctr">
              <a:buNone/>
            </a:pPr>
            <a:endParaRPr lang="sl-SI" dirty="0" smtClean="0"/>
          </a:p>
          <a:p>
            <a:pPr marL="45720" indent="0" algn="ctr">
              <a:buNone/>
            </a:pPr>
            <a:r>
              <a:rPr lang="sl-SI" dirty="0" smtClean="0"/>
              <a:t>Lep kulturni pozdrav in veliko ustvarjalne energije.</a:t>
            </a:r>
          </a:p>
          <a:p>
            <a:pPr marL="45720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RASTOČA KNJIGA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11382" y="2185851"/>
            <a:ext cx="9144000" cy="33353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2400" dirty="0"/>
              <a:t>V zvezek za slovenščino napiši naslov Rastoča knjiga in se loti raziskovanja o tem velikem projektu. </a:t>
            </a:r>
            <a:endParaRPr lang="sl-SI" sz="2400" dirty="0" smtClean="0"/>
          </a:p>
          <a:p>
            <a:pPr marL="45720" indent="0">
              <a:buNone/>
            </a:pPr>
            <a:r>
              <a:rPr lang="sl-SI" sz="2400" dirty="0" smtClean="0"/>
              <a:t>Odpri spodnjo povezavo in preberi vse o njegovem nastanku, ideji, širitvi in dejavnostih v Sloveniji in izven naših meja.</a:t>
            </a:r>
            <a:endParaRPr lang="sl-SI" sz="2400" dirty="0"/>
          </a:p>
          <a:p>
            <a:pPr marL="45720" indent="0">
              <a:buNone/>
            </a:pPr>
            <a:r>
              <a:rPr lang="sl-SI" sz="2400" b="1" u="sng" dirty="0">
                <a:hlinkClick r:id="rId2"/>
              </a:rPr>
              <a:t>http://rastocaknjiga.si/?</a:t>
            </a:r>
            <a:r>
              <a:rPr lang="sl-SI" sz="2400" b="1" u="sng" dirty="0" smtClean="0">
                <a:hlinkClick r:id="rId2"/>
              </a:rPr>
              <a:t>p=vseslovenski-projekt-rastoce-knjige.html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3967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871261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DEJAVNOSTI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1. V zvezek napiši odgovore na naslednja vprašanja:</a:t>
            </a:r>
          </a:p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Kaj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je projekt Rastoča knjiga? </a:t>
            </a:r>
          </a:p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Kdaj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se je začel in kdo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je njegov idejni oče? </a:t>
            </a:r>
          </a:p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Opiši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projekt v najmanj 5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povedih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l-SI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Kam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vse se je projekt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razširil?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5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836427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DEJAVNOSTI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456964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l-SI" dirty="0" smtClean="0"/>
              <a:t>2. V </a:t>
            </a:r>
            <a:r>
              <a:rPr lang="sl-SI" dirty="0"/>
              <a:t>Google vtipkaj Rastoča knjiga Novo mesto in poišči čim več podatkov o Rastoči knjigi v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Novem mestu </a:t>
            </a:r>
            <a:r>
              <a:rPr lang="sl-SI" dirty="0"/>
              <a:t>ter jih </a:t>
            </a:r>
            <a:r>
              <a:rPr lang="sl-SI" dirty="0" smtClean="0"/>
              <a:t>v obliki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miselnega vzorca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smtClean="0"/>
              <a:t>zapiši </a:t>
            </a:r>
            <a:r>
              <a:rPr lang="sl-SI" dirty="0"/>
              <a:t>v zvezek</a:t>
            </a:r>
            <a:r>
              <a:rPr lang="sl-SI" dirty="0" smtClean="0"/>
              <a:t>.</a:t>
            </a:r>
          </a:p>
          <a:p>
            <a:pPr marL="45720" indent="0">
              <a:buNone/>
            </a:pPr>
            <a:r>
              <a:rPr lang="sl-SI" dirty="0" smtClean="0"/>
              <a:t>Pomagaš si lahko tudi z video vsebino:</a:t>
            </a:r>
          </a:p>
          <a:p>
            <a:pPr marL="45720" indent="0">
              <a:buNone/>
            </a:pPr>
            <a:r>
              <a:rPr lang="sl-SI" dirty="0">
                <a:hlinkClick r:id="rId2"/>
              </a:rPr>
              <a:t>https://www.youtube.com/watch?v=vA_CJIi3-0s</a:t>
            </a:r>
            <a:endParaRPr lang="sl-SI" dirty="0"/>
          </a:p>
          <a:p>
            <a:pPr marL="45720" indent="0">
              <a:buNone/>
            </a:pP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www.youtube.com/watch?v=O3MNI6kr0gU</a:t>
            </a:r>
            <a:endParaRPr lang="sl-SI" dirty="0" smtClean="0"/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r>
              <a:rPr lang="sl-SI" dirty="0" smtClean="0"/>
              <a:t>3. Na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šolski spletni strani </a:t>
            </a:r>
            <a:r>
              <a:rPr lang="sl-SI" dirty="0"/>
              <a:t>v zavihku projekti poišči 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projekt </a:t>
            </a:r>
            <a:r>
              <a:rPr lang="sl-SI" dirty="0"/>
              <a:t>Rastoča knjiga  in izpiši čim več podatkov 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o </a:t>
            </a:r>
            <a:r>
              <a:rPr lang="sl-SI" dirty="0"/>
              <a:t>projektu na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naši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šoli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Spomine na naš vstop v projekt lahko obudiš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TUKAJ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452" y1="18253" x2="36712" y2="17647"/>
                        <a14:backgroundMark x1="24932" y1="21407" x2="22648" y2="59733"/>
                        <a14:backgroundMark x1="22648" y1="59733" x2="8402" y2="46331"/>
                        <a14:backgroundMark x1="9224" y1="46331" x2="24658" y2="19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1995585"/>
            <a:ext cx="3640182" cy="54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38358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Tone Pavček: Rastoča knjiga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097280"/>
            <a:ext cx="9144000" cy="569540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l-SI" sz="1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Glasno preberi pesem.</a:t>
            </a:r>
          </a:p>
          <a:p>
            <a:pPr marL="45720" indent="0" algn="ctr">
              <a:buNone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knjiga, ki je več kot knjiga.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skrinja narodne zaveze.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duh, ki se nad časom dviga.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zvezda stalnica: ljubezen. 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knjiga, ki je več kot knjiga.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večno živ brevir zavesti.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nepretrgana veriga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človeške sreče in bolesti.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knjiga, ki je več kot knjiga.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iskra, žar, je nežen plamen,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ki baklo upanja prižiga. 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znamenje vseh naših znamenj.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knjiga. Je rastoča knjiga.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Gre čez ožine in plitvine,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V globino sega, v vrh se dviga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skoz vsa obnebja zgodovine.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Je knjiga. In med nami biva.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Kot listina, kot dar rodov,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kot dragotina neminljiva,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kot živ simbol, kot kruh in sol.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591779"/>
            <a:ext cx="9144000" cy="845135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PISMO DEKLICE Z RASTOČO KNJIGO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16608" y="1672046"/>
            <a:ext cx="9144000" cy="45474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Na spodnji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povezavi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preberi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pismo Deklice z Rastočo knjigo in ji napiši odgovor. </a:t>
            </a:r>
            <a:endParaRPr lang="sl-SI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b="1" u="sng" dirty="0">
                <a:hlinkClick r:id="rId2"/>
              </a:rPr>
              <a:t>http://</a:t>
            </a:r>
            <a:r>
              <a:rPr lang="sl-SI" b="1" u="sng" dirty="0" smtClean="0">
                <a:hlinkClick r:id="rId2"/>
              </a:rPr>
              <a:t>rastocaknjiga.si/dokumenti/pismo_deklice_z_rastoco_knjigo_koronavirus_2020.pdf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svojem pismu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izpostavi:</a:t>
            </a:r>
          </a:p>
          <a:p>
            <a:r>
              <a:rPr lang="sl-SI" b="1" dirty="0" smtClean="0"/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svoja razmišljanja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občutke, </a:t>
            </a: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cilje, </a:t>
            </a: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podobnosti  in razlike v vajinem razmišljanju. </a:t>
            </a:r>
          </a:p>
          <a:p>
            <a:pPr marL="45720" indent="0">
              <a:buNone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Deklici nameni kakšno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spodbudno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besedo in ji predaj kakšno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svojo modrost. </a:t>
            </a:r>
            <a:endParaRPr lang="sl-SI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Pismo pošlji</a:t>
            </a:r>
            <a:r>
              <a:rPr lang="sl-SI" b="1" dirty="0" smtClean="0"/>
              <a:t>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na e-naslov: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mojca.klobucar@os-smihel.si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torka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 descr="C:\Users\MAMI\AppData\Local\Microsoft\Windows\INetCache\Content.Outlook\36OM0Y8V\Manjša deklica 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143999" y="1760314"/>
            <a:ext cx="2932639" cy="590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irds with a Letter Images, Stock Photos &amp; Vectors | Shutterstock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86" b="85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" t="6594" r="434" b="16345"/>
          <a:stretch/>
        </p:blipFill>
        <p:spPr bwMode="auto">
          <a:xfrm flipH="1">
            <a:off x="5362122" y="3770221"/>
            <a:ext cx="3781877" cy="16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irds with a Letter Images, Stock Photos &amp; Vectors | Shuttersto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9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ODMOR</a:t>
            </a:r>
            <a:endParaRPr lang="sl-S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2377" y="1846217"/>
            <a:ext cx="9144000" cy="4273909"/>
          </a:xfrm>
        </p:spPr>
        <p:txBody>
          <a:bodyPr/>
          <a:lstStyle/>
          <a:p>
            <a:endParaRPr lang="sl-SI" dirty="0"/>
          </a:p>
          <a:p>
            <a:pPr marL="45720" indent="0">
              <a:buNone/>
            </a:pPr>
            <a:r>
              <a:rPr lang="sl-SI" i="1" dirty="0" smtClean="0">
                <a:solidFill>
                  <a:schemeClr val="accent2">
                    <a:lumMod val="75000"/>
                  </a:schemeClr>
                </a:solidFill>
              </a:rPr>
              <a:t>Prezrači prostor, privošči </a:t>
            </a:r>
            <a:r>
              <a:rPr lang="sl-SI" i="1" dirty="0">
                <a:solidFill>
                  <a:schemeClr val="accent2">
                    <a:lumMod val="75000"/>
                  </a:schemeClr>
                </a:solidFill>
              </a:rPr>
              <a:t>si malo glasbenega predaha, morda je tudi čas za kakšno sadno malico. </a:t>
            </a:r>
            <a:endParaRPr lang="sl-SI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sl-SI" i="1" dirty="0" smtClean="0"/>
              <a:t>NEKAJ GLASBENIH PREDLOGOV:</a:t>
            </a:r>
            <a:endParaRPr lang="sl-SI" dirty="0"/>
          </a:p>
          <a:p>
            <a:r>
              <a:rPr lang="sl-SI" i="1" u="sng" dirty="0">
                <a:hlinkClick r:id="rId2"/>
              </a:rPr>
              <a:t>https://</a:t>
            </a:r>
            <a:r>
              <a:rPr lang="sl-SI" i="1" u="sng" dirty="0" smtClean="0">
                <a:hlinkClick r:id="rId2"/>
              </a:rPr>
              <a:t>www.youtube.com/results?search_query=poj+mi+pesem+o+prijateljstvu+besedilo</a:t>
            </a:r>
            <a:endParaRPr lang="sl-SI" dirty="0"/>
          </a:p>
          <a:p>
            <a:r>
              <a:rPr lang="sl-SI" i="1" u="sng" dirty="0" smtClean="0">
                <a:hlinkClick r:id="rId3"/>
              </a:rPr>
              <a:t>https</a:t>
            </a:r>
            <a:r>
              <a:rPr lang="sl-SI" i="1" u="sng" dirty="0">
                <a:hlinkClick r:id="rId3"/>
              </a:rPr>
              <a:t>://www.youtube.com/watch?v=WaKBp6PeEmc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18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ŽE 16 X 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3_TF03098890" id="{714A048C-1B8A-434D-9EA4-E72C0A8B89D9}" vid="{5F0978F6-4F8B-448F-A846-BCAB5AA484E0}"/>
    </a:ext>
  </a:extLst>
</a:theme>
</file>

<file path=ppt/theme/theme2.xml><?xml version="1.0" encoding="utf-8"?>
<a:theme xmlns:a="http://schemas.openxmlformats.org/drawingml/2006/main" name="Officeova tema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Vijolične rože na modri podlagi (širok zaslon)</Template>
  <TotalTime>633</TotalTime>
  <Words>731</Words>
  <Application>Microsoft Office PowerPoint</Application>
  <PresentationFormat>Širokozaslonsko</PresentationFormat>
  <Paragraphs>101</Paragraphs>
  <Slides>16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ROŽE 16 X 9</vt:lpstr>
      <vt:lpstr>KULTURNI DAN  OD  KNJIGE DO FILMA  8. RAZRED    </vt:lpstr>
      <vt:lpstr>POMEMBNO OBVESTILO</vt:lpstr>
      <vt:lpstr>DRAGI OSMOŠOLCI!</vt:lpstr>
      <vt:lpstr>1. RASTOČA KNJIGA</vt:lpstr>
      <vt:lpstr>DEJAVNOSTI</vt:lpstr>
      <vt:lpstr>DEJAVNOSTI</vt:lpstr>
      <vt:lpstr>Tone Pavček: Rastoča knjiga</vt:lpstr>
      <vt:lpstr>PISMO DEKLICE Z RASTOČO KNJIGO</vt:lpstr>
      <vt:lpstr>ODMOR</vt:lpstr>
      <vt:lpstr>2. KORAKAMO K MODROSTI Z AKTIVNOSTJO</vt:lpstr>
      <vt:lpstr>ODMOR</vt:lpstr>
      <vt:lpstr>3. Gledališka predstava KIT NA PLAŽI</vt:lpstr>
      <vt:lpstr>Ogled gledališke predstave </vt:lpstr>
      <vt:lpstr>DEJAVNOSTI</vt:lpstr>
      <vt:lpstr>USTVARJANJE</vt:lpstr>
      <vt:lpstr>PRIŠLI SMO DO KONCA DANAŠNJEGA KULTURNEGA DNE.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KULTURNI DAN  OD  KNJIGE DO FILMA  8. RAZRED</dc:title>
  <dc:creator>Admin</dc:creator>
  <cp:lastModifiedBy>Bostjan</cp:lastModifiedBy>
  <cp:revision>19</cp:revision>
  <dcterms:created xsi:type="dcterms:W3CDTF">2020-05-03T06:16:01Z</dcterms:created>
  <dcterms:modified xsi:type="dcterms:W3CDTF">2020-05-04T06:08:02Z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